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64" r:id="rId4"/>
    <p:sldId id="265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92" autoAdjust="0"/>
  </p:normalViewPr>
  <p:slideViewPr>
    <p:cSldViewPr>
      <p:cViewPr varScale="1">
        <p:scale>
          <a:sx n="108" d="100"/>
          <a:sy n="108" d="100"/>
        </p:scale>
        <p:origin x="-16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Music\Desktop\&#1055;&#1088;&#1077;&#1079;&#1077;&#1085;&#1090;&#1072;&#1094;&#1080;&#1080;\&#1064;&#1072;&#1073;&#1083;&#1086;&#1085;&#1099;%20&#1087;&#1088;&#1077;&#1079;&#1077;&#1085;&#1090;&#1072;&#1094;&#1080;&#1080;%201%20&#1082;&#1074;&#1072;&#1088;&#1090;&#1072;&#1083;%2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Music\Desktop\&#1055;&#1088;&#1077;&#1079;&#1077;&#1085;&#1090;&#1072;&#1094;&#1080;&#1080;\&#1064;&#1072;&#1073;&#1083;&#1086;&#1085;&#1099;%20&#1087;&#1088;&#1077;&#1079;&#1077;&#1085;&#1090;&#1072;&#1094;&#1080;&#1080;%201%20&#1082;&#1074;&#1072;&#1088;&#1090;&#1072;&#1083;%20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Music\Desktop\&#1055;&#1088;&#1077;&#1079;&#1077;&#1085;&#1090;&#1072;&#1094;&#1080;&#1080;\&#1064;&#1072;&#1073;&#1083;&#1086;&#1085;&#1099;%20&#1087;&#1088;&#1077;&#1079;&#1077;&#1085;&#1090;&#1072;&#1094;&#1080;&#1080;%201%20&#1082;&#1074;&#1072;&#1088;&#1090;&#1072;&#1083;%20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Music\Desktop\&#1055;&#1088;&#1077;&#1079;&#1077;&#1085;&#1090;&#1072;&#1094;&#1080;&#1080;\&#1064;&#1072;&#1073;&#1083;&#1086;&#1085;&#1099;%20&#1087;&#1088;&#1077;&#1079;&#1077;&#1085;&#1090;&#1072;&#1094;&#1080;&#1080;%201%20&#1082;&#1074;&#1072;&#1088;&#1090;&#1072;&#1083;%2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2252465561395085E-2"/>
          <c:y val="1.3624013646866242E-2"/>
          <c:w val="0.92641076115485532"/>
          <c:h val="0.91008840086685161"/>
        </c:manualLayout>
      </c:layout>
      <c:barChart>
        <c:barDir val="col"/>
        <c:grouping val="stacked"/>
        <c:ser>
          <c:idx val="0"/>
          <c:order val="0"/>
          <c:tx>
            <c:strRef>
              <c:f>Лист4!$B$1</c:f>
              <c:strCache>
                <c:ptCount val="1"/>
                <c:pt idx="0">
                  <c:v>1 квартал 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574,3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756,4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Лист4!$A$2:$A$4</c:f>
              <c:strCache>
                <c:ptCount val="3"/>
                <c:pt idx="0">
                  <c:v>Доходы</c:v>
                </c:pt>
                <c:pt idx="1">
                  <c:v>Расходы </c:v>
                </c:pt>
                <c:pt idx="2">
                  <c:v>Дефицит</c:v>
                </c:pt>
              </c:strCache>
            </c:strRef>
          </c:cat>
          <c:val>
            <c:numRef>
              <c:f>Лист4!$B$2:$B$4</c:f>
              <c:numCache>
                <c:formatCode>General</c:formatCode>
                <c:ptCount val="3"/>
                <c:pt idx="0">
                  <c:v>4574.3</c:v>
                </c:pt>
                <c:pt idx="1">
                  <c:v>3756.4</c:v>
                </c:pt>
                <c:pt idx="2">
                  <c:v>817.9</c:v>
                </c:pt>
              </c:numCache>
            </c:numRef>
          </c:val>
        </c:ser>
        <c:overlap val="100"/>
        <c:axId val="60962304"/>
        <c:axId val="60963840"/>
      </c:barChart>
      <c:catAx>
        <c:axId val="6096230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0963840"/>
        <c:crosses val="autoZero"/>
        <c:auto val="1"/>
        <c:lblAlgn val="ctr"/>
        <c:lblOffset val="100"/>
      </c:catAx>
      <c:valAx>
        <c:axId val="60963840"/>
        <c:scaling>
          <c:orientation val="minMax"/>
        </c:scaling>
        <c:axPos val="l"/>
        <c:majorGridlines/>
        <c:numFmt formatCode="General" sourceLinked="1"/>
        <c:tickLblPos val="nextTo"/>
        <c:crossAx val="6096230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'структура дохода '!$A$2</c:f>
              <c:strCache>
                <c:ptCount val="1"/>
                <c:pt idx="0">
                  <c:v>Налоговые 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8.3333333333333367E-3"/>
                  <c:y val="3.70370370370370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049,7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-4.62962962962963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487,4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'структура дохода 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'структура дохода '!$B$2:$C$2</c:f>
              <c:numCache>
                <c:formatCode>General</c:formatCode>
                <c:ptCount val="2"/>
                <c:pt idx="0">
                  <c:v>11049.7</c:v>
                </c:pt>
                <c:pt idx="1">
                  <c:v>2487.4</c:v>
                </c:pt>
              </c:numCache>
            </c:numRef>
          </c:val>
        </c:ser>
        <c:ser>
          <c:idx val="1"/>
          <c:order val="1"/>
          <c:tx>
            <c:strRef>
              <c:f>'структура дохода '!$A$3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0.1"/>
                  <c:y val="-4.629629629629632E-3"/>
                </c:manualLayout>
              </c:layout>
              <c:showVal val="1"/>
            </c:dLbl>
            <c:dLbl>
              <c:idx val="1"/>
              <c:layout>
                <c:manualLayout>
                  <c:x val="7.8187259802856304E-2"/>
                  <c:y val="-2.370525718218139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'структура дохода 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'структура дохода '!$B$3:$C$3</c:f>
              <c:numCache>
                <c:formatCode>General</c:formatCode>
                <c:ptCount val="2"/>
                <c:pt idx="0">
                  <c:v>380</c:v>
                </c:pt>
                <c:pt idx="1">
                  <c:v>211.3</c:v>
                </c:pt>
              </c:numCache>
            </c:numRef>
          </c:val>
        </c:ser>
        <c:ser>
          <c:idx val="2"/>
          <c:order val="2"/>
          <c:tx>
            <c:strRef>
              <c:f>'структура дохода '!$A$4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488,6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1.111111111111112E-2"/>
                  <c:y val="-6.01851851851851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875,6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'структура дохода 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'структура дохода '!$B$4:$C$4</c:f>
              <c:numCache>
                <c:formatCode>0.0</c:formatCode>
                <c:ptCount val="2"/>
                <c:pt idx="0">
                  <c:v>9488.6</c:v>
                </c:pt>
                <c:pt idx="1">
                  <c:v>1875.6</c:v>
                </c:pt>
              </c:numCache>
            </c:numRef>
          </c:val>
        </c:ser>
        <c:ser>
          <c:idx val="3"/>
          <c:order val="3"/>
          <c:tx>
            <c:strRef>
              <c:f>'структура дохода '!$A$5</c:f>
              <c:strCache>
                <c:ptCount val="1"/>
              </c:strCache>
            </c:strRef>
          </c:tx>
          <c:cat>
            <c:strRef>
              <c:f>'структура дохода 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'структура дохода '!$B$5:$C$5</c:f>
              <c:numCache>
                <c:formatCode>General</c:formatCode>
                <c:ptCount val="2"/>
              </c:numCache>
            </c:numRef>
          </c:val>
        </c:ser>
        <c:shape val="cylinder"/>
        <c:axId val="61696640"/>
        <c:axId val="61714816"/>
        <c:axId val="0"/>
      </c:bar3DChart>
      <c:catAx>
        <c:axId val="616966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714816"/>
        <c:crosses val="autoZero"/>
        <c:auto val="1"/>
        <c:lblAlgn val="ctr"/>
        <c:lblOffset val="100"/>
      </c:catAx>
      <c:valAx>
        <c:axId val="61714816"/>
        <c:scaling>
          <c:orientation val="minMax"/>
        </c:scaling>
        <c:axPos val="l"/>
        <c:majorGridlines/>
        <c:numFmt formatCode="General" sourceLinked="1"/>
        <c:tickLblPos val="nextTo"/>
        <c:crossAx val="616966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2344116937198544"/>
          <c:y val="0.1472307109535094"/>
          <c:w val="0.19968626570227826"/>
          <c:h val="0.57327412719789517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25589487923674875"/>
                  <c:y val="-0.21167945299277191"/>
                </c:manualLayout>
              </c:layout>
              <c:dLblPos val="bestFit"/>
              <c:showCatName val="1"/>
              <c:showPercent val="1"/>
            </c:dLbl>
            <c:dLbl>
              <c:idx val="1"/>
              <c:delete val="1"/>
            </c:dLbl>
            <c:dLbl>
              <c:idx val="2"/>
              <c:layout>
                <c:manualLayout>
                  <c:x val="1.1611030478955007E-2"/>
                  <c:y val="5.5045871559633031E-2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9.1903960602388209E-3"/>
                  <c:y val="-6.9119262427489239E-2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1.9351717464925031E-3"/>
                  <c:y val="-5.5045871559633031E-2"/>
                </c:manualLayout>
              </c:layout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8.7082728592162553E-2"/>
                  <c:y val="-3.0581039755351682E-3"/>
                </c:manualLayout>
              </c:layout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-4.450895016932753E-2"/>
                  <c:y val="0"/>
                </c:manualLayout>
              </c:layout>
              <c:dLblPos val="bestFit"/>
              <c:showCatName val="1"/>
              <c:showPercent val="1"/>
            </c:dLbl>
            <c:dLbl>
              <c:idx val="7"/>
              <c:layout>
                <c:manualLayout>
                  <c:x val="6.7731011127237645E-2"/>
                  <c:y val="7.0336391437308979E-2"/>
                </c:manualLayout>
              </c:layout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15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</c:dLbls>
          <c:cat>
            <c:strRef>
              <c:f>'Расхода 2015,2016,2017'!$A$2:$A$9</c:f>
              <c:strCache>
                <c:ptCount val="8"/>
                <c:pt idx="0">
                  <c:v>Остальные расходы</c:v>
                </c:pt>
                <c:pt idx="1">
                  <c:v>Жилищно комунальное хозяйство</c:v>
                </c:pt>
                <c:pt idx="2">
                  <c:v>Национальная  экономика </c:v>
                </c:pt>
                <c:pt idx="3">
                  <c:v>Национальная оборона </c:v>
                </c:pt>
                <c:pt idx="4">
                  <c:v>Национальная безопастность</c:v>
                </c:pt>
                <c:pt idx="5">
                  <c:v>Культура, кинематография</c:v>
                </c:pt>
                <c:pt idx="6">
                  <c:v>Культура и спорт </c:v>
                </c:pt>
                <c:pt idx="7">
                  <c:v>Социальная политика </c:v>
                </c:pt>
              </c:strCache>
            </c:strRef>
          </c:cat>
          <c:val>
            <c:numRef>
              <c:f>'Расхода 2015,2016,2017'!$B$2:$B$9</c:f>
              <c:numCache>
                <c:formatCode>0.0</c:formatCode>
                <c:ptCount val="8"/>
                <c:pt idx="0">
                  <c:v>2414.1999999999998</c:v>
                </c:pt>
                <c:pt idx="1">
                  <c:v>361.8</c:v>
                </c:pt>
                <c:pt idx="2">
                  <c:v>40.1</c:v>
                </c:pt>
                <c:pt idx="3">
                  <c:v>5.7</c:v>
                </c:pt>
                <c:pt idx="4">
                  <c:v>10</c:v>
                </c:pt>
                <c:pt idx="5">
                  <c:v>908.9</c:v>
                </c:pt>
                <c:pt idx="6">
                  <c:v>15.7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'2015'!$A$2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1.9801980198019823E-2"/>
                  <c:y val="8.3333333333333343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127,8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980198019801976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'2015'!$B$1:$C$1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'2015'!$B$2:$C$2</c:f>
              <c:numCache>
                <c:formatCode>General</c:formatCode>
                <c:ptCount val="2"/>
                <c:pt idx="0">
                  <c:v>4127.8</c:v>
                </c:pt>
                <c:pt idx="1">
                  <c:v>908.9</c:v>
                </c:pt>
              </c:numCache>
            </c:numRef>
          </c:val>
        </c:ser>
        <c:ser>
          <c:idx val="1"/>
          <c:order val="1"/>
          <c:tx>
            <c:strRef>
              <c:f>'2015'!$A$3</c:f>
              <c:strCache>
                <c:ptCount val="1"/>
                <c:pt idx="0">
                  <c:v>Физическая культура и спорт 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5.9840665876915708E-2"/>
                  <c:y val="-9.4063622560456341E-3"/>
                </c:manualLayout>
              </c:layout>
              <c:showVal val="1"/>
            </c:dLbl>
            <c:dLbl>
              <c:idx val="1"/>
              <c:layout>
                <c:manualLayout>
                  <c:x val="2.9702970297029722E-2"/>
                  <c:y val="-5.092592592592588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'2015'!$B$1:$C$1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'2015'!$B$3:$C$3</c:f>
              <c:numCache>
                <c:formatCode>0.0</c:formatCode>
                <c:ptCount val="2"/>
                <c:pt idx="0">
                  <c:v>60</c:v>
                </c:pt>
                <c:pt idx="1">
                  <c:v>15.7</c:v>
                </c:pt>
              </c:numCache>
            </c:numRef>
          </c:val>
        </c:ser>
        <c:ser>
          <c:idx val="2"/>
          <c:order val="2"/>
          <c:tx>
            <c:strRef>
              <c:f>'2015'!$A$4</c:f>
              <c:strCache>
                <c:ptCount val="1"/>
                <c:pt idx="0">
                  <c:v>Социальня политика 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-1.1342580795129212E-2"/>
                  <c:y val="-4.614913157797279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'2015'!$B$1:$C$1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'2015'!$B$4:$C$4</c:f>
              <c:numCache>
                <c:formatCode>General</c:formatCode>
                <c:ptCount val="2"/>
                <c:pt idx="0">
                  <c:v>16.600000000000001</c:v>
                </c:pt>
              </c:numCache>
            </c:numRef>
          </c:val>
        </c:ser>
        <c:shape val="cylinder"/>
        <c:axId val="61468672"/>
        <c:axId val="61470208"/>
        <c:axId val="0"/>
      </c:bar3DChart>
      <c:catAx>
        <c:axId val="614686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aseline="0"/>
            </a:pPr>
            <a:endParaRPr lang="ru-RU"/>
          </a:p>
        </c:txPr>
        <c:crossAx val="61470208"/>
        <c:crosses val="autoZero"/>
        <c:auto val="1"/>
        <c:lblAlgn val="ctr"/>
        <c:lblOffset val="100"/>
      </c:catAx>
      <c:valAx>
        <c:axId val="61470208"/>
        <c:scaling>
          <c:orientation val="minMax"/>
        </c:scaling>
        <c:axPos val="l"/>
        <c:majorGridlines/>
        <c:numFmt formatCode="General" sourceLinked="1"/>
        <c:tickLblPos val="nextTo"/>
        <c:crossAx val="614686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3488581966082"/>
          <c:y val="0.22714809465614935"/>
          <c:w val="0.26037269119038187"/>
          <c:h val="0.4918379439321558"/>
        </c:manualLayout>
      </c:layout>
      <c:txPr>
        <a:bodyPr/>
        <a:lstStyle/>
        <a:p>
          <a:pPr>
            <a:defRPr sz="16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lbuh\Music\Desktop\фото на магниты В.Казым\благ-во\_DSC0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27584" y="54868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Исполнение бюджета сельского поселения Верхнеказымский за 1 квартал 2015 года </a:t>
            </a:r>
          </a:p>
          <a:p>
            <a:pPr algn="ctr"/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lbuh\Music\Desktop\фото на магниты В.Казым\Фото В.К\image.jp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4104456" cy="3096344"/>
          </a:xfrm>
          <a:prstGeom prst="rect">
            <a:avLst/>
          </a:prstGeom>
          <a:noFill/>
        </p:spPr>
      </p:pic>
      <p:pic>
        <p:nvPicPr>
          <p:cNvPr id="1027" name="Picture 3" descr="C:\Users\Glbuh\Music\Desktop\фото на магниты В.Казым\Фото В.К\image.jpg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3016"/>
            <a:ext cx="428396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048672"/>
          </a:xfrm>
        </p:spPr>
        <p:txBody>
          <a:bodyPr>
            <a:normAutofit fontScale="92500"/>
          </a:bodyPr>
          <a:lstStyle/>
          <a:p>
            <a:pPr marL="452628" indent="-342900" algn="just"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Сельское поселение Верхнеказымский в соответствии с законом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Ханты-Мансийского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автономного округа – Югры от 25 ноября 2004 года № 63-оз «О статусе и границах муниципальных образований Ханты-Мансийского автономного округа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является муниципальным образованием Ханты-Мансийского автономного округа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наделенным статусом сельского поселения.</a:t>
            </a:r>
          </a:p>
          <a:p>
            <a:pPr marL="452628" indent="-342900" algn="just"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Формирование бюджета сельского поселения Верхнеказымский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осуществлялось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соответствии с Бюджетным кодексом Российской Федерации от 31 июля 1998 года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145-ФЗ, приказом Министерства финансов Российской Федерации от 01 июля 2013 года 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65н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Верхнеказымский» отчет об исполнении бюджета сельского поселения Верхнеказымский за 1 квартал  2015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утвержден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постановлением администрации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Верхнеказымский 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17.06.2015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 70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«Об утверждении отчета об исполнении бюджета сельского поселения Верхнеказымский за 1 квартал 2015 года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2628" indent="-342900" algn="just">
              <a:lnSpc>
                <a:spcPct val="150000"/>
              </a:lnSpc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исполнения бюджета сельского поселения Верхнеказымский  за 1 квартал 2015 года (</a:t>
            </a:r>
            <a:r>
              <a:rPr lang="ru-RU" sz="2200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2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908720"/>
          <a:ext cx="792088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931224" cy="936104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доходной части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сельского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 Верхнеказымский 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квартал 2015 года (тыс. рублей) 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7" y="1556792"/>
          <a:ext cx="8352928" cy="4897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64896" cy="720080"/>
          </a:xfrm>
        </p:spPr>
        <p:txBody>
          <a:bodyPr>
            <a:noAutofit/>
          </a:bodyPr>
          <a:lstStyle/>
          <a:p>
            <a:pPr algn="ctr"/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расходов бюджета сельского поселения Верхнеказымский за 1 квартал 2015 год  ( тыс. рублей)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91264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Исполнение социальных расходов бюджета сельского поселения Верхнеказымский за 1 квартал  2015 года  (тыс. рублей)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9" y="6165304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2015 год                    2016 год                 2017 год</a:t>
            </a:r>
            <a:endParaRPr lang="ru-RU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539552" y="1196752"/>
          <a:ext cx="804473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lbuh\Music\Desktop\фото на магниты В.Казым\Фото В.К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776" y="332656"/>
            <a:ext cx="8605704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9552" y="908720"/>
            <a:ext cx="765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r>
              <a:rPr lang="ru-RU" sz="32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1008</TotalTime>
  <Words>291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Слайд 2</vt:lpstr>
      <vt:lpstr>Основные показатели исполнения бюджета сельского поселения Верхнеказымский  за 1 квартал 2015 года (тыс.руб)</vt:lpstr>
      <vt:lpstr>Исполнение доходной части бюджета сельского поселения Верхнеказымский  за 1 квартал 2015 года (тыс. рублей) </vt:lpstr>
      <vt:lpstr>Исполнение расходов бюджета сельского поселения Верхнеказымский за 1 квартал 2015 год  ( тыс. рублей)</vt:lpstr>
      <vt:lpstr> Исполнение социальных расходов бюджета сельского поселения Верхнеказымский за 1 квартал  2015 года  (тыс. рублей)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1</cp:lastModifiedBy>
  <cp:revision>114</cp:revision>
  <dcterms:created xsi:type="dcterms:W3CDTF">2015-06-08T04:38:35Z</dcterms:created>
  <dcterms:modified xsi:type="dcterms:W3CDTF">2015-10-12T04:52:22Z</dcterms:modified>
</cp:coreProperties>
</file>